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2" r:id="rId6"/>
    <p:sldId id="79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10" d="100"/>
          <a:sy n="110" d="100"/>
        </p:scale>
        <p:origin x="-212" y="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ko-K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158</a:t>
            </a:r>
            <a:endParaRPr lang="de-DE" altLang="ko-KR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21 - 25 August, 2023,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Gothenburg, Sweden</a:t>
            </a:r>
            <a:endParaRPr lang="sv-SE" altLang="en-US" sz="18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S2-2310043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de-DE" sz="1200" dirty="0" smtClean="0">
                <a:solidFill>
                  <a:schemeClr val="bg1"/>
                </a:solidFill>
              </a:rPr>
              <a:t>TSG SA WG2 Meeting #158, </a:t>
            </a:r>
            <a:r>
              <a:rPr lang="en-US" altLang="de-DE" sz="1200" dirty="0" smtClean="0">
                <a:solidFill>
                  <a:schemeClr val="bg1"/>
                </a:solidFill>
              </a:rPr>
              <a:t>21 - 25 August, 2023, Gothenburg, Sweden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5G_eLCS_Ph3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GB" sz="1800" dirty="0"/>
              <a:t>Ming Ai @  CATT</a:t>
            </a:r>
          </a:p>
          <a:p>
            <a:r>
              <a:rPr lang="en-GB" sz="1800" dirty="0" err="1"/>
              <a:t>Runze</a:t>
            </a:r>
            <a:r>
              <a:rPr lang="en-GB" sz="1800" dirty="0"/>
              <a:t> Zhou @ </a:t>
            </a:r>
            <a:r>
              <a:rPr lang="en-GB" sz="1800" dirty="0" smtClean="0"/>
              <a:t>Huawei</a:t>
            </a:r>
            <a:endParaRPr lang="en-GB" sz="1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5G_eLCS_Ph3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SA2#158</a:t>
            </a:r>
            <a:endParaRPr lang="en-US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9422617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5GC </a:t>
                      </a:r>
                      <a:r>
                        <a:rPr lang="en-US" sz="12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Services 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5GC </a:t>
                      </a:r>
                      <a:r>
                        <a:rPr lang="en-US" altLang="zh-CN" sz="12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 Phase 3</a:t>
                      </a:r>
                      <a:endParaRPr lang="en-US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94731368"/>
                  </a:ext>
                </a:extLst>
              </a:tr>
            </a:tbl>
          </a:graphicData>
        </a:graphic>
      </p:graphicFrame>
      <p:sp>
        <p:nvSpPr>
          <p:cNvPr id="7" name="Content Placeholder 7"/>
          <p:cNvSpPr>
            <a:spLocks noGrp="1"/>
          </p:cNvSpPr>
          <p:nvPr>
            <p:ph sz="half" idx="4294967295"/>
          </p:nvPr>
        </p:nvSpPr>
        <p:spPr>
          <a:xfrm>
            <a:off x="164578" y="2524341"/>
            <a:ext cx="8791131" cy="400956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</a:t>
            </a:r>
            <a:r>
              <a:rPr lang="de-DE" altLang="de-DE" sz="2000" dirty="0" smtClean="0"/>
              <a:t>SA2#158: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SA2#158  </a:t>
            </a:r>
            <a:r>
              <a:rPr lang="de-DE" altLang="zh-CN" sz="1400" dirty="0">
                <a:solidFill>
                  <a:srgbClr val="000000"/>
                </a:solidFill>
              </a:rPr>
              <a:t>is t</a:t>
            </a:r>
            <a:r>
              <a:rPr lang="de-DE" altLang="zh-CN" sz="1400" dirty="0" smtClean="0">
                <a:solidFill>
                  <a:srgbClr val="000000"/>
                </a:solidFill>
              </a:rPr>
              <a:t>he 1st meeting for the </a:t>
            </a:r>
            <a:r>
              <a:rPr lang="en-US" altLang="zh-CN" sz="1400" dirty="0" smtClean="0"/>
              <a:t>maintenance work</a:t>
            </a:r>
            <a:r>
              <a:rPr lang="de-DE" altLang="zh-CN" sz="1400" dirty="0" smtClean="0">
                <a:solidFill>
                  <a:srgbClr val="000000"/>
                </a:solidFill>
              </a:rPr>
              <a:t>. 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Totally </a:t>
            </a:r>
            <a:r>
              <a:rPr lang="en-US" altLang="zh-CN" sz="1400" dirty="0" smtClean="0"/>
              <a:t>12 </a:t>
            </a:r>
            <a:r>
              <a:rPr lang="en-US" altLang="zh-CN" sz="1400" dirty="0"/>
              <a:t>CRs </a:t>
            </a:r>
            <a:r>
              <a:rPr lang="en-US" altLang="zh-CN" sz="1400" dirty="0" smtClean="0"/>
              <a:t>were approved </a:t>
            </a:r>
            <a:r>
              <a:rPr lang="en-US" altLang="zh-CN" sz="1400" dirty="0"/>
              <a:t>in this meeting.</a:t>
            </a:r>
            <a:endParaRPr lang="en-US" sz="1400" dirty="0"/>
          </a:p>
          <a:p>
            <a:pPr lvl="1">
              <a:spcBef>
                <a:spcPts val="0"/>
              </a:spcBef>
            </a:pPr>
            <a:endParaRPr lang="en-US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lnSpc>
                <a:spcPts val="1600"/>
              </a:lnSpc>
            </a:pPr>
            <a:r>
              <a:rPr lang="en-US" sz="1400" dirty="0"/>
              <a:t>Received </a:t>
            </a:r>
            <a:r>
              <a:rPr lang="en-US" sz="1400" dirty="0" smtClean="0"/>
              <a:t>an LS </a:t>
            </a:r>
            <a:r>
              <a:rPr lang="en-US" sz="1400" dirty="0"/>
              <a:t>from </a:t>
            </a:r>
            <a:r>
              <a:rPr lang="en-US" sz="1400" dirty="0" smtClean="0"/>
              <a:t>RAN2 (S2-2308313</a:t>
            </a:r>
            <a:r>
              <a:rPr lang="en-US" sz="1400" dirty="0"/>
              <a:t>) </a:t>
            </a:r>
            <a:r>
              <a:rPr lang="en-US" sz="1400" dirty="0" smtClean="0"/>
              <a:t>: </a:t>
            </a:r>
            <a:r>
              <a:rPr lang="en-GB" sz="1400" dirty="0"/>
              <a:t>LS to SA2 on reporting positioning measurements taken in </a:t>
            </a:r>
            <a:r>
              <a:rPr lang="en-GB" sz="1400" dirty="0" smtClean="0"/>
              <a:t>RRC_IDLE.  Approved reply LS  in S2-3209926.</a:t>
            </a: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Continue the normative </a:t>
            </a:r>
            <a:r>
              <a:rPr lang="en-US" altLang="zh-CN" sz="1400" dirty="0" smtClean="0"/>
              <a:t>work. 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876471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454676"/>
            <a:ext cx="6827838" cy="632637"/>
          </a:xfrm>
        </p:spPr>
        <p:txBody>
          <a:bodyPr/>
          <a:lstStyle/>
          <a:p>
            <a:r>
              <a:rPr lang="en-US" altLang="de-DE" b="1" dirty="0"/>
              <a:t>5G_eLCS_Ph3 status after SA2#158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161658" y="2482451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kern="0" dirty="0"/>
              <a:t>Progress since </a:t>
            </a:r>
            <a:r>
              <a:rPr lang="de-DE" altLang="de-DE" sz="2000" kern="0" dirty="0" smtClean="0"/>
              <a:t>SA#100:</a:t>
            </a: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12 </a:t>
            </a:r>
            <a:r>
              <a:rPr lang="en-US" altLang="de-DE" sz="1400" kern="0" dirty="0"/>
              <a:t>CRs to </a:t>
            </a:r>
            <a:r>
              <a:rPr lang="en-US" altLang="de-DE" sz="1400" kern="0"/>
              <a:t>TS </a:t>
            </a:r>
            <a:r>
              <a:rPr lang="en-US" altLang="de-DE" sz="1400" kern="0" smtClean="0"/>
              <a:t>23.273 </a:t>
            </a:r>
            <a:r>
              <a:rPr lang="en-US" altLang="de-DE" sz="1400" kern="0" dirty="0"/>
              <a:t>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1 </a:t>
            </a:r>
            <a:r>
              <a:rPr lang="en-US" altLang="de-DE" sz="1400" kern="0" dirty="0"/>
              <a:t>TU is used for normative </a:t>
            </a:r>
            <a:r>
              <a:rPr lang="en-US" altLang="de-DE" sz="1400" kern="0" dirty="0" smtClean="0"/>
              <a:t>work.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kern="0" dirty="0" smtClean="0">
                <a:ea typeface="+mn-ea"/>
                <a:cs typeface="+mn-cs"/>
              </a:rPr>
              <a:t>RAN </a:t>
            </a:r>
            <a:r>
              <a:rPr lang="en-US" sz="2000" kern="0" dirty="0">
                <a:ea typeface="+mn-ea"/>
                <a:cs typeface="+mn-cs"/>
              </a:rPr>
              <a:t>impacts and dependencies:</a:t>
            </a:r>
            <a:endParaRPr lang="de-DE" sz="20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 reply LS to RAN2 was agreed.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kern="0" dirty="0" smtClean="0"/>
              <a:t>Next </a:t>
            </a:r>
            <a:r>
              <a:rPr lang="de-DE" sz="20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Continue the normative work.</a:t>
            </a:r>
            <a:endParaRPr lang="en-GB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4932013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5GC </a:t>
                      </a:r>
                      <a:r>
                        <a:rPr lang="en-US" sz="12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Services 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5GC </a:t>
                      </a:r>
                      <a:r>
                        <a:rPr lang="en-US" altLang="zh-CN" sz="12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 Phase 3</a:t>
                      </a:r>
                      <a:endParaRPr lang="en-US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9473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40919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dcc30912-d230-4cc2-b11f-bb5ca2a6b6f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43783</TotalTime>
  <Words>190</Words>
  <Application>Microsoft Office PowerPoint</Application>
  <PresentationFormat>全屏显示(4:3)</PresentationFormat>
  <Paragraphs>56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5G_eLCS_Ph3 Status Report</vt:lpstr>
      <vt:lpstr>5G_eLCS_Ph3 status after SA2#158</vt:lpstr>
      <vt:lpstr>5G_eLCS_Ph3 status after SA2#158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MingAi</cp:lastModifiedBy>
  <cp:revision>1984</cp:revision>
  <dcterms:created xsi:type="dcterms:W3CDTF">2008-08-30T09:32:10Z</dcterms:created>
  <dcterms:modified xsi:type="dcterms:W3CDTF">2023-08-30T01:21:07Z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